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63" r:id="rId3"/>
    <p:sldId id="258" r:id="rId4"/>
    <p:sldId id="259" r:id="rId5"/>
    <p:sldId id="260" r:id="rId6"/>
    <p:sldId id="257" r:id="rId7"/>
    <p:sldId id="264" r:id="rId8"/>
    <p:sldId id="268" r:id="rId9"/>
    <p:sldId id="269" r:id="rId10"/>
    <p:sldId id="270" r:id="rId11"/>
    <p:sldId id="272" r:id="rId12"/>
    <p:sldId id="271" r:id="rId13"/>
    <p:sldId id="273" r:id="rId14"/>
    <p:sldId id="274" r:id="rId15"/>
    <p:sldId id="275" r:id="rId16"/>
    <p:sldId id="277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59"/>
    <p:restoredTop sz="94609"/>
  </p:normalViewPr>
  <p:slideViewPr>
    <p:cSldViewPr snapToGrid="0" snapToObjects="1">
      <p:cViewPr varScale="1">
        <p:scale>
          <a:sx n="142" d="100"/>
          <a:sy n="142" d="100"/>
        </p:scale>
        <p:origin x="11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E9079-B32F-48CC-B1F5-B1D756E8F407}" type="datetimeFigureOut">
              <a:rPr lang="en-CA" smtClean="0"/>
              <a:t>2021-12-06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459EB-C7B9-46C9-B547-EAD9485072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0777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459EB-C7B9-46C9-B547-EAD9485072DB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2281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459EB-C7B9-46C9-B547-EAD9485072DB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9436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13.emf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9318D61-AA28-884F-8603-88CE9AA113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2336" y="421148"/>
            <a:ext cx="5712714" cy="1790700"/>
          </a:xfrm>
        </p:spPr>
        <p:txBody>
          <a:bodyPr lIns="0" tIns="0" rIns="0" bIns="0" anchor="b">
            <a:normAutofit/>
          </a:bodyPr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336" y="2280904"/>
            <a:ext cx="5712714" cy="1241822"/>
          </a:xfrm>
        </p:spPr>
        <p:txBody>
          <a:bodyPr lIns="0" tIns="0" rIns="0" bIns="0"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3EF1BD-8D0B-7F4B-AD8D-5355F779ED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8030" y="4108174"/>
            <a:ext cx="2115970" cy="103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41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8B6336-F657-744C-A4FC-6471C335AF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DDC454-CEBE-BF44-9F5E-79A5F5000B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8030" y="4108174"/>
            <a:ext cx="2115970" cy="103532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3DF195C-0123-544A-9FE1-F77D58D77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" y="421148"/>
            <a:ext cx="5712714" cy="1790700"/>
          </a:xfrm>
        </p:spPr>
        <p:txBody>
          <a:bodyPr lIns="0" tIns="0" rIns="0" bIns="0" anchor="b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69D0CE7-454F-8B45-AFE8-72DC7B79C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336" y="2280904"/>
            <a:ext cx="5712714" cy="1241822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757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977A851-3FA5-3E49-A8C9-477469ED45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10B0C93-FD51-3A4E-857B-7D636927F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" y="421148"/>
            <a:ext cx="5712714" cy="1790700"/>
          </a:xfrm>
        </p:spPr>
        <p:txBody>
          <a:bodyPr lIns="0" tIns="0" rIns="0" bIns="0" anchor="b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A900B0B-5519-B742-BA4D-9FD1125EA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336" y="2280904"/>
            <a:ext cx="5712714" cy="1241822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1690E5-33BD-B648-A36E-4CF380D48F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8030" y="4108174"/>
            <a:ext cx="2115970" cy="103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04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surfac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71DAD6E7-F2BA-1747-9462-F567163DF4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A77C94-F7E3-3E47-A799-43D7A9072E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6306" y="4322619"/>
            <a:ext cx="1677694" cy="820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24" y="273844"/>
            <a:ext cx="8509349" cy="994172"/>
          </a:xfrm>
        </p:spPr>
        <p:txBody>
          <a:bodyPr lIns="0" tIns="0" rIns="0" bIns="0"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325" y="1260872"/>
            <a:ext cx="4828579" cy="617934"/>
          </a:xfrm>
        </p:spPr>
        <p:txBody>
          <a:bodyPr lIns="0" tIns="0" rIns="0" bIns="0" anchor="t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325" y="2003822"/>
            <a:ext cx="4828579" cy="276344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600"/>
            </a:lvl1pPr>
            <a:lvl2pPr marL="342900" indent="0">
              <a:buFontTx/>
              <a:buNone/>
              <a:defRPr sz="1800"/>
            </a:lvl2pPr>
            <a:lvl3pPr marL="685800" indent="0">
              <a:buFontTx/>
              <a:buNone/>
              <a:defRPr sz="1800"/>
            </a:lvl3pPr>
            <a:lvl4pPr marL="1028700" indent="0">
              <a:buFontTx/>
              <a:buNone/>
              <a:defRPr sz="1800"/>
            </a:lvl4pPr>
            <a:lvl5pPr marL="1371600" indent="0"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74825" y="1292568"/>
            <a:ext cx="3340254" cy="2376608"/>
          </a:xfrm>
          <a:solidFill>
            <a:schemeClr val="accent1"/>
          </a:solidFill>
        </p:spPr>
        <p:txBody>
          <a:bodyPr lIns="360000" tIns="360000" rIns="360000" bIns="360000" anchor="ctr"/>
          <a:lstStyle>
            <a:lvl1pPr marL="0" indent="0" algn="l">
              <a:buFontTx/>
              <a:buNone/>
              <a:defRPr sz="1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0123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4B3C94-C8CA-FE49-8346-EBB50F5151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rot="10800000">
            <a:off x="-2" y="0"/>
            <a:ext cx="9144000" cy="514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A77C94-F7E3-3E47-A799-43D7A9072E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6306" y="4322619"/>
            <a:ext cx="1677694" cy="820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24" y="748857"/>
            <a:ext cx="8509349" cy="994172"/>
          </a:xfrm>
        </p:spPr>
        <p:txBody>
          <a:bodyPr lIns="0" tIns="0" rIns="0" bIns="0"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325" y="1735885"/>
            <a:ext cx="4828579" cy="617934"/>
          </a:xfrm>
        </p:spPr>
        <p:txBody>
          <a:bodyPr lIns="0" tIns="0" rIns="0" bIns="0" anchor="t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325" y="2478836"/>
            <a:ext cx="4828579" cy="2467238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600"/>
            </a:lvl1pPr>
            <a:lvl2pPr marL="342900" indent="0">
              <a:buFontTx/>
              <a:buNone/>
              <a:defRPr sz="1800"/>
            </a:lvl2pPr>
            <a:lvl3pPr marL="685800" indent="0">
              <a:buFontTx/>
              <a:buNone/>
              <a:defRPr sz="1800"/>
            </a:lvl3pPr>
            <a:lvl4pPr marL="1028700" indent="0">
              <a:buFontTx/>
              <a:buNone/>
              <a:defRPr sz="1800"/>
            </a:lvl4pPr>
            <a:lvl5pPr marL="1371600" indent="0"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74825" y="1767581"/>
            <a:ext cx="3340254" cy="2376608"/>
          </a:xfrm>
          <a:solidFill>
            <a:schemeClr val="accent1"/>
          </a:solidFill>
        </p:spPr>
        <p:txBody>
          <a:bodyPr lIns="360000" tIns="360000" rIns="360000" bIns="360000" anchor="ctr"/>
          <a:lstStyle>
            <a:lvl1pPr marL="0" indent="0" algn="l">
              <a:buFontTx/>
              <a:buNone/>
              <a:defRPr sz="1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3883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24" y="273844"/>
            <a:ext cx="8509349" cy="994172"/>
          </a:xfrm>
        </p:spPr>
        <p:txBody>
          <a:bodyPr lIns="0" tIns="0" rIns="0" bIns="0"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325" y="1260872"/>
            <a:ext cx="4828579" cy="617934"/>
          </a:xfrm>
        </p:spPr>
        <p:txBody>
          <a:bodyPr lIns="0" tIns="0" rIns="0" bIns="0" anchor="t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325" y="2003822"/>
            <a:ext cx="4828579" cy="276344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600"/>
            </a:lvl1pPr>
            <a:lvl2pPr marL="342900" indent="0">
              <a:buFontTx/>
              <a:buNone/>
              <a:defRPr sz="1800"/>
            </a:lvl2pPr>
            <a:lvl3pPr marL="685800" indent="0">
              <a:buFontTx/>
              <a:buNone/>
              <a:defRPr sz="1800"/>
            </a:lvl3pPr>
            <a:lvl4pPr marL="1028700" indent="0">
              <a:buFontTx/>
              <a:buNone/>
              <a:defRPr sz="1800"/>
            </a:lvl4pPr>
            <a:lvl5pPr marL="1371600" indent="0"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74825" y="1292568"/>
            <a:ext cx="3340254" cy="2376608"/>
          </a:xfrm>
          <a:solidFill>
            <a:schemeClr val="accent1"/>
          </a:solidFill>
        </p:spPr>
        <p:txBody>
          <a:bodyPr lIns="360000" tIns="360000" rIns="360000" bIns="360000" anchor="ctr"/>
          <a:lstStyle>
            <a:lvl1pPr marL="0" indent="0" algn="l">
              <a:buFontTx/>
              <a:buNone/>
              <a:defRPr sz="1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43685E-F2D2-CD43-B04A-672CD168BC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6306" y="4322618"/>
            <a:ext cx="1677694" cy="8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88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red surfac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CCE42D8-5361-9940-B797-FFC0375988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64294A-0EB7-ED44-A3E5-F1EF59B87A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6306" y="4322619"/>
            <a:ext cx="1677694" cy="820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24" y="273844"/>
            <a:ext cx="8509349" cy="994172"/>
          </a:xfrm>
        </p:spPr>
        <p:txBody>
          <a:bodyPr lIns="0" tIns="0" rIns="0" bIns="0"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325" y="1260872"/>
            <a:ext cx="4115779" cy="617934"/>
          </a:xfrm>
        </p:spPr>
        <p:txBody>
          <a:bodyPr lIns="0" tIns="0" rIns="0" bIns="0" anchor="t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325" y="2721033"/>
            <a:ext cx="4115779" cy="2046230"/>
          </a:xfrm>
        </p:spPr>
        <p:txBody>
          <a:bodyPr lIns="0" tIns="0" rIns="0" bIns="0">
            <a:normAutofit/>
          </a:bodyPr>
          <a:lstStyle>
            <a:lvl1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1pPr>
            <a:lvl2pPr marL="5143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2pPr>
            <a:lvl3pPr marL="8572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3pPr>
            <a:lvl4pPr marL="12001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4pPr>
            <a:lvl5pPr marL="15430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0896" y="1260872"/>
            <a:ext cx="4104183" cy="617934"/>
          </a:xfrm>
        </p:spPr>
        <p:txBody>
          <a:bodyPr lIns="0" tIns="0" rIns="0" bIns="0" anchor="t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0896" y="2721033"/>
            <a:ext cx="4104183" cy="2046230"/>
          </a:xfrm>
        </p:spPr>
        <p:txBody>
          <a:bodyPr lIns="0" tIns="0" rIns="0" bIns="0">
            <a:normAutofit/>
          </a:bodyPr>
          <a:lstStyle>
            <a:lvl1pPr>
              <a:buClr>
                <a:schemeClr val="accent1"/>
              </a:buClr>
              <a:defRPr sz="1400"/>
            </a:lvl1pPr>
            <a:lvl2pPr>
              <a:buClr>
                <a:schemeClr val="accent1"/>
              </a:buClr>
              <a:defRPr sz="1400"/>
            </a:lvl2pPr>
            <a:lvl3pPr>
              <a:buClr>
                <a:schemeClr val="accent1"/>
              </a:buClr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8FD9A21-158D-0643-8DA3-AFD565C362B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17325" y="1925890"/>
            <a:ext cx="4115779" cy="617934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6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EB3F40-7591-314E-8F85-E334D4B4E0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0896" y="1925890"/>
            <a:ext cx="4104183" cy="617934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6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3484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CCE42D8-5361-9940-B797-FFC0375988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24" y="790421"/>
            <a:ext cx="8509349" cy="994172"/>
          </a:xfrm>
        </p:spPr>
        <p:txBody>
          <a:bodyPr lIns="0" tIns="0" rIns="0" bIns="0"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325" y="1777449"/>
            <a:ext cx="4115779" cy="617934"/>
          </a:xfrm>
        </p:spPr>
        <p:txBody>
          <a:bodyPr lIns="0" tIns="0" rIns="0" bIns="0" anchor="t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325" y="3237610"/>
            <a:ext cx="4115779" cy="1482832"/>
          </a:xfrm>
        </p:spPr>
        <p:txBody>
          <a:bodyPr lIns="0" tIns="0" rIns="0" bIns="0">
            <a:normAutofit/>
          </a:bodyPr>
          <a:lstStyle>
            <a:lvl1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1pPr>
            <a:lvl2pPr marL="5143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2pPr>
            <a:lvl3pPr marL="8572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3pPr>
            <a:lvl4pPr marL="12001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4pPr>
            <a:lvl5pPr marL="15430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0896" y="1777449"/>
            <a:ext cx="4104183" cy="617934"/>
          </a:xfrm>
        </p:spPr>
        <p:txBody>
          <a:bodyPr lIns="0" tIns="0" rIns="0" bIns="0" anchor="t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0896" y="3237610"/>
            <a:ext cx="4104183" cy="1482832"/>
          </a:xfrm>
        </p:spPr>
        <p:txBody>
          <a:bodyPr lIns="0" tIns="0" rIns="0" bIns="0">
            <a:normAutofit/>
          </a:bodyPr>
          <a:lstStyle>
            <a:lvl1pPr>
              <a:buClr>
                <a:schemeClr val="accent1"/>
              </a:buClr>
              <a:defRPr sz="1400"/>
            </a:lvl1pPr>
            <a:lvl2pPr>
              <a:buClr>
                <a:schemeClr val="accent1"/>
              </a:buClr>
              <a:defRPr sz="1400"/>
            </a:lvl2pPr>
            <a:lvl3pPr>
              <a:buClr>
                <a:schemeClr val="accent1"/>
              </a:buClr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8FD9A21-158D-0643-8DA3-AFD565C362B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17325" y="2442467"/>
            <a:ext cx="4115779" cy="617934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6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EB3F40-7591-314E-8F85-E334D4B4E0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0896" y="2442467"/>
            <a:ext cx="4104183" cy="617934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6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BDCE89-2A57-5A46-B388-65505557DD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6306" y="4322618"/>
            <a:ext cx="1677694" cy="8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05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24" y="273844"/>
            <a:ext cx="8509349" cy="994172"/>
          </a:xfrm>
        </p:spPr>
        <p:txBody>
          <a:bodyPr lIns="0" tIns="0" rIns="0" bIns="0"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325" y="1260872"/>
            <a:ext cx="4115779" cy="617934"/>
          </a:xfrm>
        </p:spPr>
        <p:txBody>
          <a:bodyPr lIns="0" tIns="0" rIns="0" bIns="0" anchor="t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325" y="2721033"/>
            <a:ext cx="4115779" cy="2046230"/>
          </a:xfrm>
        </p:spPr>
        <p:txBody>
          <a:bodyPr lIns="0" tIns="0" rIns="0" bIns="0">
            <a:normAutofit/>
          </a:bodyPr>
          <a:lstStyle>
            <a:lvl1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1pPr>
            <a:lvl2pPr marL="5143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2pPr>
            <a:lvl3pPr marL="8572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3pPr>
            <a:lvl4pPr marL="12001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4pPr>
            <a:lvl5pPr marL="15430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0896" y="1260872"/>
            <a:ext cx="4104183" cy="617934"/>
          </a:xfrm>
        </p:spPr>
        <p:txBody>
          <a:bodyPr lIns="0" tIns="0" rIns="0" bIns="0" anchor="t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0896" y="2721033"/>
            <a:ext cx="4104183" cy="2046230"/>
          </a:xfrm>
        </p:spPr>
        <p:txBody>
          <a:bodyPr lIns="0" tIns="0" rIns="0" bIns="0">
            <a:normAutofit/>
          </a:bodyPr>
          <a:lstStyle>
            <a:lvl1pPr>
              <a:buClr>
                <a:schemeClr val="accent1"/>
              </a:buClr>
              <a:defRPr sz="1400"/>
            </a:lvl1pPr>
            <a:lvl2pPr>
              <a:buClr>
                <a:schemeClr val="accent1"/>
              </a:buClr>
              <a:defRPr sz="1400"/>
            </a:lvl2pPr>
            <a:lvl3pPr>
              <a:buClr>
                <a:schemeClr val="accent1"/>
              </a:buClr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8FD9A21-158D-0643-8DA3-AFD565C362B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17325" y="1925890"/>
            <a:ext cx="4115779" cy="617934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6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EB3F40-7591-314E-8F85-E334D4B4E0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0896" y="1925890"/>
            <a:ext cx="4104183" cy="617934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6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9B59C7-96A4-CA4F-9860-5F8370EE8B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6306" y="4322618"/>
            <a:ext cx="1677694" cy="8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901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surfac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61ADB00-69E2-3346-BF67-6504884B3B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26" y="266700"/>
            <a:ext cx="8509349" cy="994172"/>
          </a:xfrm>
        </p:spPr>
        <p:txBody>
          <a:bodyPr lIns="0" tIns="0" rIns="0" bIns="0"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325" y="1260872"/>
            <a:ext cx="3583343" cy="280988"/>
          </a:xfrm>
          <a:solidFill>
            <a:schemeClr val="bg1"/>
          </a:solidFill>
        </p:spPr>
        <p:txBody>
          <a:bodyPr lIns="0" tIns="0" rIns="0" bIns="0" anchor="t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C89A0D-F85D-5A4E-A613-91762C54EA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6306" y="4322619"/>
            <a:ext cx="1677694" cy="820882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2DB58E1-DB9B-1B4A-B1B0-30A0B6B573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17325" y="4177695"/>
            <a:ext cx="4115779" cy="617934"/>
          </a:xfrm>
          <a:noFill/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2E5345B5-DD05-564C-83B4-41F29B1D81C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72929289"/>
              </p:ext>
            </p:extLst>
          </p:nvPr>
        </p:nvGraphicFramePr>
        <p:xfrm>
          <a:off x="295983" y="1698150"/>
          <a:ext cx="8530692" cy="2353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1782">
                  <a:extLst>
                    <a:ext uri="{9D8B030D-6E8A-4147-A177-3AD203B41FA5}">
                      <a16:colId xmlns:a16="http://schemas.microsoft.com/office/drawing/2014/main" val="1275900796"/>
                    </a:ext>
                  </a:extLst>
                </a:gridCol>
                <a:gridCol w="1421782">
                  <a:extLst>
                    <a:ext uri="{9D8B030D-6E8A-4147-A177-3AD203B41FA5}">
                      <a16:colId xmlns:a16="http://schemas.microsoft.com/office/drawing/2014/main" val="4214847412"/>
                    </a:ext>
                  </a:extLst>
                </a:gridCol>
                <a:gridCol w="1421782">
                  <a:extLst>
                    <a:ext uri="{9D8B030D-6E8A-4147-A177-3AD203B41FA5}">
                      <a16:colId xmlns:a16="http://schemas.microsoft.com/office/drawing/2014/main" val="1568005330"/>
                    </a:ext>
                  </a:extLst>
                </a:gridCol>
                <a:gridCol w="1421782">
                  <a:extLst>
                    <a:ext uri="{9D8B030D-6E8A-4147-A177-3AD203B41FA5}">
                      <a16:colId xmlns:a16="http://schemas.microsoft.com/office/drawing/2014/main" val="124885009"/>
                    </a:ext>
                  </a:extLst>
                </a:gridCol>
                <a:gridCol w="1421782">
                  <a:extLst>
                    <a:ext uri="{9D8B030D-6E8A-4147-A177-3AD203B41FA5}">
                      <a16:colId xmlns:a16="http://schemas.microsoft.com/office/drawing/2014/main" val="644165173"/>
                    </a:ext>
                  </a:extLst>
                </a:gridCol>
                <a:gridCol w="1421782">
                  <a:extLst>
                    <a:ext uri="{9D8B030D-6E8A-4147-A177-3AD203B41FA5}">
                      <a16:colId xmlns:a16="http://schemas.microsoft.com/office/drawing/2014/main" val="3103363122"/>
                    </a:ext>
                  </a:extLst>
                </a:gridCol>
              </a:tblGrid>
              <a:tr h="27306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 to edit Master text styles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 to edit Master text styles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 to edit Master text styles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 to edit Master text styles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 to edit Master text styles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 to edit Master text styles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04291"/>
                  </a:ext>
                </a:extLst>
              </a:tr>
              <a:tr h="2730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563532"/>
                  </a:ext>
                </a:extLst>
              </a:tr>
              <a:tr h="2730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301186"/>
                  </a:ext>
                </a:extLst>
              </a:tr>
              <a:tr h="2730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776790"/>
                  </a:ext>
                </a:extLst>
              </a:tr>
              <a:tr h="2730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922025"/>
                  </a:ext>
                </a:extLst>
              </a:tr>
              <a:tr h="2730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892708"/>
                  </a:ext>
                </a:extLst>
              </a:tr>
              <a:tr h="2730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654190"/>
                  </a:ext>
                </a:extLst>
              </a:tr>
              <a:tr h="2730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005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829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FAB003-A06D-DA45-8946-141DAB9851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26" y="694211"/>
            <a:ext cx="8509349" cy="994172"/>
          </a:xfrm>
        </p:spPr>
        <p:txBody>
          <a:bodyPr lIns="0" tIns="0" rIns="0" bIns="0"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325" y="1688383"/>
            <a:ext cx="3583343" cy="280988"/>
          </a:xfrm>
          <a:solidFill>
            <a:schemeClr val="bg1"/>
          </a:solidFill>
        </p:spPr>
        <p:txBody>
          <a:bodyPr lIns="0" tIns="0" rIns="0" bIns="0" anchor="t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2DB58E1-DB9B-1B4A-B1B0-30A0B6B573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17325" y="4605206"/>
            <a:ext cx="4115779" cy="406181"/>
          </a:xfrm>
          <a:noFill/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2E5345B5-DD05-564C-83B4-41F29B1D81C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17177248"/>
              </p:ext>
            </p:extLst>
          </p:nvPr>
        </p:nvGraphicFramePr>
        <p:xfrm>
          <a:off x="295983" y="2125661"/>
          <a:ext cx="8530692" cy="2353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1782">
                  <a:extLst>
                    <a:ext uri="{9D8B030D-6E8A-4147-A177-3AD203B41FA5}">
                      <a16:colId xmlns:a16="http://schemas.microsoft.com/office/drawing/2014/main" val="1275900796"/>
                    </a:ext>
                  </a:extLst>
                </a:gridCol>
                <a:gridCol w="1421782">
                  <a:extLst>
                    <a:ext uri="{9D8B030D-6E8A-4147-A177-3AD203B41FA5}">
                      <a16:colId xmlns:a16="http://schemas.microsoft.com/office/drawing/2014/main" val="4214847412"/>
                    </a:ext>
                  </a:extLst>
                </a:gridCol>
                <a:gridCol w="1421782">
                  <a:extLst>
                    <a:ext uri="{9D8B030D-6E8A-4147-A177-3AD203B41FA5}">
                      <a16:colId xmlns:a16="http://schemas.microsoft.com/office/drawing/2014/main" val="1568005330"/>
                    </a:ext>
                  </a:extLst>
                </a:gridCol>
                <a:gridCol w="1421782">
                  <a:extLst>
                    <a:ext uri="{9D8B030D-6E8A-4147-A177-3AD203B41FA5}">
                      <a16:colId xmlns:a16="http://schemas.microsoft.com/office/drawing/2014/main" val="124885009"/>
                    </a:ext>
                  </a:extLst>
                </a:gridCol>
                <a:gridCol w="1421782">
                  <a:extLst>
                    <a:ext uri="{9D8B030D-6E8A-4147-A177-3AD203B41FA5}">
                      <a16:colId xmlns:a16="http://schemas.microsoft.com/office/drawing/2014/main" val="644165173"/>
                    </a:ext>
                  </a:extLst>
                </a:gridCol>
                <a:gridCol w="1421782">
                  <a:extLst>
                    <a:ext uri="{9D8B030D-6E8A-4147-A177-3AD203B41FA5}">
                      <a16:colId xmlns:a16="http://schemas.microsoft.com/office/drawing/2014/main" val="3103363122"/>
                    </a:ext>
                  </a:extLst>
                </a:gridCol>
              </a:tblGrid>
              <a:tr h="27306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 to edit Master text styles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 to edit Master text styles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 to edit Master text styles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 to edit Master text styles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 to edit Master text styles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 to edit Master text styles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04291"/>
                  </a:ext>
                </a:extLst>
              </a:tr>
              <a:tr h="2730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563532"/>
                  </a:ext>
                </a:extLst>
              </a:tr>
              <a:tr h="2730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301186"/>
                  </a:ext>
                </a:extLst>
              </a:tr>
              <a:tr h="2730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776790"/>
                  </a:ext>
                </a:extLst>
              </a:tr>
              <a:tr h="2730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922025"/>
                  </a:ext>
                </a:extLst>
              </a:tr>
              <a:tr h="2730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892708"/>
                  </a:ext>
                </a:extLst>
              </a:tr>
              <a:tr h="2730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654190"/>
                  </a:ext>
                </a:extLst>
              </a:tr>
              <a:tr h="2730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00549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2442647-A031-9D4A-96A6-BE22315D0F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6306" y="4322618"/>
            <a:ext cx="1677694" cy="8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68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7779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288899A-3E5B-BA4E-AD05-70BC0F34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24" y="273844"/>
            <a:ext cx="8509349" cy="994172"/>
          </a:xfrm>
        </p:spPr>
        <p:txBody>
          <a:bodyPr lIns="0" tIns="0" rIns="0" bIns="0"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4AD312-BF24-FE42-AD2E-D8FEC5D6F6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6306" y="4322618"/>
            <a:ext cx="1677694" cy="8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451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A1F5D90-56BB-674A-9041-227D3021E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900" r="5229"/>
          <a:stretch/>
        </p:blipFill>
        <p:spPr>
          <a:xfrm>
            <a:off x="-2" y="0"/>
            <a:ext cx="9144001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9AA04F-58B8-3741-9C29-4F86DC07A1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4706" b="50811"/>
          <a:stretch/>
        </p:blipFill>
        <p:spPr>
          <a:xfrm>
            <a:off x="4695111" y="3591782"/>
            <a:ext cx="4448889" cy="1551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6E04D9-E10F-5445-AA6F-0BD7CCA049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7497" t="66808"/>
          <a:stretch/>
        </p:blipFill>
        <p:spPr>
          <a:xfrm>
            <a:off x="-2" y="0"/>
            <a:ext cx="9144001" cy="25717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10B0C93-FD51-3A4E-857B-7D636927F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" y="421148"/>
            <a:ext cx="5712714" cy="615219"/>
          </a:xfrm>
        </p:spPr>
        <p:txBody>
          <a:bodyPr lIns="0" tIns="0" rIns="0" bIns="0" anchor="t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A900B0B-5519-B742-BA4D-9FD1125EA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336" y="1141169"/>
            <a:ext cx="3685570" cy="1241822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16D63E-661A-4745-A39F-1A481614C98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656712" y="3926491"/>
            <a:ext cx="2487288" cy="12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579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10B0C93-FD51-3A4E-857B-7D636927F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5" y="1230818"/>
            <a:ext cx="8271017" cy="615219"/>
          </a:xfrm>
        </p:spPr>
        <p:txBody>
          <a:bodyPr lIns="0" tIns="0" rIns="0" bIns="0" anchor="t">
            <a:normAutofit/>
          </a:bodyPr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A900B0B-5519-B742-BA4D-9FD1125EA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335" y="1950839"/>
            <a:ext cx="5336065" cy="1241822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16D63E-661A-4745-A39F-1A481614C9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56712" y="3926491"/>
            <a:ext cx="2487288" cy="12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49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10B0C93-FD51-3A4E-857B-7D636927F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5" y="1230818"/>
            <a:ext cx="8271017" cy="615219"/>
          </a:xfrm>
        </p:spPr>
        <p:txBody>
          <a:bodyPr lIns="0" tIns="0" rIns="0" bIns="0" anchor="t">
            <a:norm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A900B0B-5519-B742-BA4D-9FD1125EA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335" y="1950839"/>
            <a:ext cx="5336065" cy="1241822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16D63E-661A-4745-A39F-1A481614C9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56712" y="3926491"/>
            <a:ext cx="2487288" cy="12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79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0AB93D99-7BA8-A74A-BFBE-AE69998D07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6EF556-0843-9F49-B24F-0155AC1D42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2600" y="2525197"/>
            <a:ext cx="2990851" cy="146339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8A62ABC-8BF6-4141-81B1-2579AA5B2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9306" y="1286908"/>
            <a:ext cx="5968416" cy="994172"/>
          </a:xfrm>
        </p:spPr>
        <p:txBody>
          <a:bodyPr lIns="0" tIns="0" rIns="0" bIns="0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26999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5CD1AF-403C-F744-9D58-F0FC7A331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2D04D02-F846-0C4B-99A6-45E417F5E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" y="421148"/>
            <a:ext cx="5712714" cy="1790700"/>
          </a:xfrm>
        </p:spPr>
        <p:txBody>
          <a:bodyPr lIns="0" tIns="0" rIns="0" bIns="0" anchor="b">
            <a:normAutofit/>
          </a:bodyPr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E489BDA-58A5-9D48-933E-BB1CDC195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336" y="2280904"/>
            <a:ext cx="5712714" cy="1241822"/>
          </a:xfrm>
        </p:spPr>
        <p:txBody>
          <a:bodyPr lIns="0" tIns="0" rIns="0" bIns="0"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71D47B-9083-3A40-8AF8-99EB385752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8030" y="4108174"/>
            <a:ext cx="2115970" cy="103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48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5CD1AF-403C-F744-9D58-F0FC7A331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2D04D02-F846-0C4B-99A6-45E417F5E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" y="1325216"/>
            <a:ext cx="5712714" cy="740857"/>
          </a:xfrm>
        </p:spPr>
        <p:txBody>
          <a:bodyPr lIns="0" tIns="0" rIns="0" bIns="0" anchor="b">
            <a:normAutofit/>
          </a:bodyPr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E489BDA-58A5-9D48-933E-BB1CDC195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336" y="2135129"/>
            <a:ext cx="5712714" cy="1469461"/>
          </a:xfrm>
        </p:spPr>
        <p:txBody>
          <a:bodyPr lIns="0" tIns="0" rIns="0" bIns="0"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9FD060-1D9F-3942-9D31-B3D158FBB2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6306" y="4322619"/>
            <a:ext cx="1677694" cy="8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45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5CD1AF-403C-F744-9D58-F0FC7A331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2D04D02-F846-0C4B-99A6-45E417F5E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" y="1325216"/>
            <a:ext cx="5712714" cy="740857"/>
          </a:xfrm>
        </p:spPr>
        <p:txBody>
          <a:bodyPr lIns="0" tIns="0" rIns="0" bIns="0" anchor="b">
            <a:normAutofit/>
          </a:bodyPr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E489BDA-58A5-9D48-933E-BB1CDC195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336" y="2135129"/>
            <a:ext cx="5712714" cy="1469461"/>
          </a:xfrm>
        </p:spPr>
        <p:txBody>
          <a:bodyPr lIns="0" tIns="0" rIns="0" bIns="0"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16087F-C34C-7B46-B072-8517C35282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322619"/>
            <a:ext cx="1677694" cy="8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32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ed surfac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778A259C-A74C-A449-BDC3-B062934C3B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65D4138-D0D5-DF4C-A625-0594155B2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" y="1103635"/>
            <a:ext cx="5712714" cy="1790700"/>
          </a:xfrm>
        </p:spPr>
        <p:txBody>
          <a:bodyPr lIns="0" tIns="0" rIns="0" bIns="0" anchor="b">
            <a:normAutofit/>
          </a:bodyPr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52650F7-944A-5147-A640-7D611AFFC1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336" y="2963391"/>
            <a:ext cx="5712714" cy="1241822"/>
          </a:xfrm>
        </p:spPr>
        <p:txBody>
          <a:bodyPr lIns="0" tIns="0" rIns="0" bIns="0"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AF1A61-6DD9-2B45-93DC-9A901A85E4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6306" y="4322619"/>
            <a:ext cx="1677694" cy="8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2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8A259C-A74C-A449-BDC3-B062934C3B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65D4138-D0D5-DF4C-A625-0594155B2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" y="1103635"/>
            <a:ext cx="5712714" cy="1790700"/>
          </a:xfrm>
        </p:spPr>
        <p:txBody>
          <a:bodyPr lIns="0" tIns="0" rIns="0" bIns="0" anchor="b">
            <a:normAutofit/>
          </a:bodyPr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52650F7-944A-5147-A640-7D611AFFC1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336" y="2963391"/>
            <a:ext cx="5712714" cy="1241822"/>
          </a:xfrm>
        </p:spPr>
        <p:txBody>
          <a:bodyPr lIns="0" tIns="0" rIns="0" bIns="0"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18BC96-06DD-2E4F-8948-4A6134F954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322619"/>
            <a:ext cx="1677694" cy="8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61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itle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red surfac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CCE42D8-5361-9940-B797-FFC0375988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64294A-0EB7-ED44-A3E5-F1EF59B87A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6306" y="4322619"/>
            <a:ext cx="1677694" cy="820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24" y="273844"/>
            <a:ext cx="8509349" cy="994172"/>
          </a:xfrm>
        </p:spPr>
        <p:txBody>
          <a:bodyPr lIns="0" tIns="0" rIns="0" bIns="0"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325" y="1260872"/>
            <a:ext cx="8509348" cy="617934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325" y="1923393"/>
            <a:ext cx="8509348" cy="2399226"/>
          </a:xfrm>
        </p:spPr>
        <p:txBody>
          <a:bodyPr lIns="0" tIns="0" rIns="0" bIns="0">
            <a:normAutofit/>
          </a:bodyPr>
          <a:lstStyle>
            <a:lvl1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1pPr>
            <a:lvl2pPr marL="5143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2pPr>
            <a:lvl3pPr marL="8572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3pPr>
            <a:lvl4pPr marL="12001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4pPr>
            <a:lvl5pPr marL="15430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393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Title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CCE42D8-5361-9940-B797-FFC0375988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rot="10800000">
            <a:off x="-2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24" y="986363"/>
            <a:ext cx="8509349" cy="994172"/>
          </a:xfrm>
        </p:spPr>
        <p:txBody>
          <a:bodyPr lIns="0" tIns="0" rIns="0" bIns="0"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325" y="1973391"/>
            <a:ext cx="8509348" cy="617934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325" y="2635912"/>
            <a:ext cx="8509348" cy="2399226"/>
          </a:xfrm>
        </p:spPr>
        <p:txBody>
          <a:bodyPr lIns="0" tIns="0" rIns="0" bIns="0">
            <a:normAutofit/>
          </a:bodyPr>
          <a:lstStyle>
            <a:lvl1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1pPr>
            <a:lvl2pPr marL="5143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2pPr>
            <a:lvl3pPr marL="8572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3pPr>
            <a:lvl4pPr marL="12001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4pPr>
            <a:lvl5pPr marL="15430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660B7-1FE8-3945-BBAA-6084BA6E5E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6306" y="4322618"/>
            <a:ext cx="1677694" cy="8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30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2340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62" r:id="rId3"/>
    <p:sldLayoutId id="2147483680" r:id="rId4"/>
    <p:sldLayoutId id="2147483687" r:id="rId5"/>
    <p:sldLayoutId id="2147483681" r:id="rId6"/>
    <p:sldLayoutId id="2147483688" r:id="rId7"/>
    <p:sldLayoutId id="2147483679" r:id="rId8"/>
    <p:sldLayoutId id="2147483683" r:id="rId9"/>
    <p:sldLayoutId id="2147483663" r:id="rId10"/>
    <p:sldLayoutId id="2147483664" r:id="rId11"/>
    <p:sldLayoutId id="2147483665" r:id="rId12"/>
    <p:sldLayoutId id="2147483684" r:id="rId13"/>
    <p:sldLayoutId id="2147483677" r:id="rId14"/>
    <p:sldLayoutId id="2147483672" r:id="rId15"/>
    <p:sldLayoutId id="2147483685" r:id="rId16"/>
    <p:sldLayoutId id="2147483678" r:id="rId17"/>
    <p:sldLayoutId id="2147483673" r:id="rId18"/>
    <p:sldLayoutId id="2147483686" r:id="rId19"/>
    <p:sldLayoutId id="2147483666" r:id="rId20"/>
    <p:sldLayoutId id="2147483674" r:id="rId21"/>
    <p:sldLayoutId id="2147483675" r:id="rId22"/>
    <p:sldLayoutId id="2147483676" r:id="rId23"/>
    <p:sldLayoutId id="2147483667" r:id="rId2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oleObject" Target="../embeddings/oleObject1.bin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12" Type="http://schemas.openxmlformats.org/officeDocument/2006/relationships/image" Target="../media/image2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jpg"/><Relationship Id="rId11" Type="http://schemas.openxmlformats.org/officeDocument/2006/relationships/image" Target="../media/image23.JPG"/><Relationship Id="rId5" Type="http://schemas.openxmlformats.org/officeDocument/2006/relationships/image" Target="../media/image17.JPG"/><Relationship Id="rId10" Type="http://schemas.openxmlformats.org/officeDocument/2006/relationships/image" Target="../media/image22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22.jpg"/><Relationship Id="rId7" Type="http://schemas.openxmlformats.org/officeDocument/2006/relationships/image" Target="../media/image19.jpg"/><Relationship Id="rId12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jpg"/><Relationship Id="rId11" Type="http://schemas.openxmlformats.org/officeDocument/2006/relationships/image" Target="../media/image16.JPG"/><Relationship Id="rId5" Type="http://schemas.openxmlformats.org/officeDocument/2006/relationships/image" Target="../media/image24.jpg"/><Relationship Id="rId10" Type="http://schemas.openxmlformats.org/officeDocument/2006/relationships/image" Target="../media/image15.jpg"/><Relationship Id="rId4" Type="http://schemas.openxmlformats.org/officeDocument/2006/relationships/image" Target="../media/image23.JPG"/><Relationship Id="rId9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23.JPG"/><Relationship Id="rId7" Type="http://schemas.openxmlformats.org/officeDocument/2006/relationships/image" Target="../media/image1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24.jpg"/><Relationship Id="rId9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23.JPG"/><Relationship Id="rId7" Type="http://schemas.openxmlformats.org/officeDocument/2006/relationships/image" Target="../media/image1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24.jpg"/><Relationship Id="rId9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A0ED-3706-E54A-A108-FC0F7B02BF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" y="465858"/>
            <a:ext cx="5712714" cy="1008336"/>
          </a:xfrm>
        </p:spPr>
        <p:txBody>
          <a:bodyPr/>
          <a:lstStyle/>
          <a:p>
            <a:r>
              <a:rPr lang="en-US" dirty="0"/>
              <a:t>Modeling and Simulation of a vaccination center.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D8F06-F42B-464D-BB54-76F6629113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DEVS Model using Cadmium</a:t>
            </a:r>
          </a:p>
          <a:p>
            <a:endParaRPr lang="en-US" dirty="0"/>
          </a:p>
          <a:p>
            <a:r>
              <a:rPr lang="en-US" dirty="0"/>
              <a:t>S M Abu Adnan Abir</a:t>
            </a:r>
          </a:p>
          <a:p>
            <a:r>
              <a:rPr lang="en-US" dirty="0"/>
              <a:t>Student # 101244043</a:t>
            </a:r>
          </a:p>
        </p:txBody>
      </p:sp>
    </p:spTree>
    <p:extLst>
      <p:ext uri="{BB962C8B-B14F-4D97-AF65-F5344CB8AC3E}">
        <p14:creationId xmlns:p14="http://schemas.microsoft.com/office/powerpoint/2010/main" val="2276969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14495D-9BB5-4736-8A24-95EA01867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58" y="301435"/>
            <a:ext cx="7155795" cy="3980468"/>
          </a:xfrm>
          <a:prstGeom prst="rect">
            <a:avLst/>
          </a:prstGeom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C9869940-4CD7-4853-B6E2-23E9E317737B}"/>
              </a:ext>
            </a:extLst>
          </p:cNvPr>
          <p:cNvSpPr/>
          <p:nvPr/>
        </p:nvSpPr>
        <p:spPr>
          <a:xfrm>
            <a:off x="6225152" y="3650876"/>
            <a:ext cx="2105301" cy="631027"/>
          </a:xfrm>
          <a:prstGeom prst="wedgeEllipseCallout">
            <a:avLst>
              <a:gd name="adj1" fmla="val -65329"/>
              <a:gd name="adj2" fmla="val -71714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new entry will be added to the waiting area if the pushing counter is busy till the area is full</a:t>
            </a:r>
            <a:endParaRPr lang="en-CA" sz="900" dirty="0">
              <a:solidFill>
                <a:schemeClr val="tx1"/>
              </a:solidFill>
            </a:endParaRP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FA31440E-523E-4EED-BF5E-4931307278AE}"/>
              </a:ext>
            </a:extLst>
          </p:cNvPr>
          <p:cNvSpPr/>
          <p:nvPr/>
        </p:nvSpPr>
        <p:spPr>
          <a:xfrm>
            <a:off x="5681381" y="591671"/>
            <a:ext cx="1297643" cy="401887"/>
          </a:xfrm>
          <a:prstGeom prst="wedgeEllipseCallout">
            <a:avLst>
              <a:gd name="adj1" fmla="val 21556"/>
              <a:gd name="adj2" fmla="val 113904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Vaccine will be pushed here</a:t>
            </a:r>
            <a:endParaRPr lang="en-CA" sz="900" dirty="0">
              <a:solidFill>
                <a:schemeClr val="tx1"/>
              </a:solidFill>
            </a:endParaRP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62DBD40D-98B3-4C98-897C-14188C4B86F3}"/>
              </a:ext>
            </a:extLst>
          </p:cNvPr>
          <p:cNvSpPr/>
          <p:nvPr/>
        </p:nvSpPr>
        <p:spPr>
          <a:xfrm>
            <a:off x="8079436" y="235299"/>
            <a:ext cx="1064564" cy="758259"/>
          </a:xfrm>
          <a:prstGeom prst="wedgeEllipseCallout">
            <a:avLst>
              <a:gd name="adj1" fmla="val -54081"/>
              <a:gd name="adj2" fmla="val 122788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Vaccination is done, people will leave this way</a:t>
            </a:r>
            <a:endParaRPr lang="en-CA" sz="9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3B5058-BFE6-4CFB-BE34-F7BCD5FAB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350" y="1388975"/>
            <a:ext cx="774476" cy="55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115384-F564-46CD-AF00-439BF82BA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008" y="2201862"/>
            <a:ext cx="5713412" cy="739775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Simulation/ Experiment with the model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3207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648F4-6CED-4D77-B199-CB1938E73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25" y="225719"/>
            <a:ext cx="6269105" cy="422301"/>
          </a:xfrm>
        </p:spPr>
        <p:txBody>
          <a:bodyPr>
            <a:noAutofit/>
          </a:bodyPr>
          <a:lstStyle/>
          <a:p>
            <a:r>
              <a:rPr lang="en-US" sz="1800" dirty="0"/>
              <a:t>Block diagram of vaccination center, Coupled model and atomic model for testing</a:t>
            </a:r>
            <a:endParaRPr lang="en-CA" sz="1800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2E76275-DE0F-46C8-BB13-3E5518B1A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3576" y="4975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CD6A265-948E-46FF-96A6-F07F84B113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08410"/>
              </p:ext>
            </p:extLst>
          </p:nvPr>
        </p:nvGraphicFramePr>
        <p:xfrm>
          <a:off x="496024" y="640488"/>
          <a:ext cx="3140950" cy="4311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Visio" r:id="rId3" imgW="4192722" imgH="5756604" progId="Visio.Drawing.11">
                  <p:embed/>
                </p:oleObj>
              </mc:Choice>
              <mc:Fallback>
                <p:oleObj name="Visio" r:id="rId3" imgW="4192722" imgH="575660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024" y="640488"/>
                        <a:ext cx="3140950" cy="43116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98BAFA1D-8A9E-405B-89FA-B4AC2C5A4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455" y="696145"/>
            <a:ext cx="2236372" cy="19856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640F23-BCE1-44A3-B53F-457A9E3E7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7506" y="2684870"/>
            <a:ext cx="1999531" cy="18363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3F0342-70A5-496E-9682-DA40446B11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5187" y="123151"/>
            <a:ext cx="1581293" cy="24485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5EC143-22AF-497D-9EBF-8DDD571731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5187" y="2642330"/>
            <a:ext cx="1581293" cy="17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90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659" y="241299"/>
            <a:ext cx="5293730" cy="1473199"/>
          </a:xfrm>
          <a:prstGeom prst="rect">
            <a:avLst/>
          </a:prstGeom>
          <a:solidFill>
            <a:srgbClr val="382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48682-C2AF-4E8B-B857-8EFF25979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68445"/>
            <a:ext cx="4945641" cy="1218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>
                <a:solidFill>
                  <a:srgbClr val="FFFFFF"/>
                </a:solidFill>
                <a:latin typeface="+mj-lt"/>
                <a:cs typeface="+mj-cs"/>
              </a:rPr>
              <a:t>Experimental setup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B81349-3A7E-4A66-9ED9-66E6F8E29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6887" y="1841175"/>
            <a:ext cx="2580872" cy="3060192"/>
          </a:xfrm>
          <a:prstGeom prst="rect">
            <a:avLst/>
          </a:prstGeom>
          <a:solidFill>
            <a:srgbClr val="8CDCF5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E249AE-B03A-4092-8C2F-AA3A2C6F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050" y="2000965"/>
            <a:ext cx="674801" cy="27264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A37A7FF-19A5-40D8-8D0C-E780CBD33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56101" y="1841175"/>
            <a:ext cx="2580872" cy="3060191"/>
          </a:xfrm>
          <a:prstGeom prst="rect">
            <a:avLst/>
          </a:prstGeom>
          <a:solidFill>
            <a:srgbClr val="8CDCF5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27F047-F795-4EF3-968F-B729AC001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350" y="2000964"/>
            <a:ext cx="1412272" cy="272647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7731" y="241299"/>
            <a:ext cx="3234970" cy="46609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ECC110-1A7F-4A2F-B6CE-332FF8679D9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967042" y="572237"/>
            <a:ext cx="2636346" cy="39981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  <a:latin typeface="+mn-lt"/>
                <a:cs typeface="+mn-cs"/>
              </a:rPr>
              <a:t>Experiment was done with 20 and 50 sets of input data.</a:t>
            </a:r>
          </a:p>
          <a:p>
            <a:pPr marL="285750" indent="-228600" defTabSz="9144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  <a:latin typeface="+mn-lt"/>
                <a:cs typeface="+mn-cs"/>
              </a:rPr>
              <a:t>Non-registered entry has zero value at their last digit.</a:t>
            </a:r>
          </a:p>
          <a:p>
            <a:pPr marL="285750" indent="-228600" defTabSz="9144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  <a:latin typeface="+mn-lt"/>
                <a:cs typeface="+mn-cs"/>
              </a:rPr>
              <a:t>Registered entry has 1 or 2 or 3 at last digit.</a:t>
            </a:r>
          </a:p>
          <a:p>
            <a:pPr marL="285750" indent="-228600" defTabSz="9144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  <a:latin typeface="+mn-lt"/>
                <a:cs typeface="+mn-cs"/>
              </a:rPr>
              <a:t>Registration desk randomly add a digit from 1,2,3 at the last digit.</a:t>
            </a:r>
          </a:p>
          <a:p>
            <a:pPr marL="285750" indent="-228600" defTabSz="914400"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3462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66391" y="286052"/>
            <a:ext cx="1650235" cy="2506881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48682-C2AF-4E8B-B857-8EFF25979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4" y="903081"/>
            <a:ext cx="2002054" cy="13358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Experimental result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ECC110-1A7F-4A2F-B6CE-332FF8679D9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25213" y="2516347"/>
            <a:ext cx="2002055" cy="182050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buFont typeface="Arial" panose="020B0604020202020204" pitchFamily="34" charset="0"/>
              <a:buChar char="•"/>
            </a:pPr>
            <a:r>
              <a:rPr lang="en-US" sz="900" dirty="0">
                <a:latin typeface="+mn-lt"/>
                <a:cs typeface="+mn-cs"/>
              </a:rPr>
              <a:t>No. of entry in this simulation is 50</a:t>
            </a:r>
          </a:p>
          <a:p>
            <a:pPr marL="285750" indent="-228600" defTabSz="914400">
              <a:buFont typeface="Arial" panose="020B0604020202020204" pitchFamily="34" charset="0"/>
              <a:buChar char="•"/>
            </a:pPr>
            <a:r>
              <a:rPr lang="en-US" sz="900" dirty="0">
                <a:latin typeface="+mn-lt"/>
                <a:cs typeface="+mn-cs"/>
              </a:rPr>
              <a:t>Last entry ID is 500</a:t>
            </a:r>
          </a:p>
          <a:p>
            <a:pPr marL="285750" indent="-228600" defTabSz="914400">
              <a:buFont typeface="Arial" panose="020B0604020202020204" pitchFamily="34" charset="0"/>
              <a:buChar char="•"/>
            </a:pPr>
            <a:r>
              <a:rPr lang="en-US" sz="900" dirty="0">
                <a:latin typeface="+mn-lt"/>
                <a:cs typeface="+mn-cs"/>
              </a:rPr>
              <a:t>No. of entry completed new registration is 23 ( entry with zero at last digit)</a:t>
            </a:r>
          </a:p>
          <a:p>
            <a:pPr marL="285750" indent="-228600" defTabSz="914400">
              <a:buFont typeface="Arial" panose="020B0604020202020204" pitchFamily="34" charset="0"/>
              <a:buChar char="•"/>
            </a:pPr>
            <a:r>
              <a:rPr lang="en-US" sz="900" dirty="0">
                <a:latin typeface="+mn-lt"/>
                <a:cs typeface="+mn-cs"/>
              </a:rPr>
              <a:t>No. of person completed vaccination is 50.</a:t>
            </a:r>
          </a:p>
          <a:p>
            <a:pPr marL="285750" indent="-228600" defTabSz="914400">
              <a:buFont typeface="Arial" panose="020B0604020202020204" pitchFamily="34" charset="0"/>
              <a:buChar char="•"/>
            </a:pPr>
            <a:r>
              <a:rPr lang="en-US" sz="900" dirty="0">
                <a:latin typeface="+mn-lt"/>
                <a:cs typeface="+mn-cs"/>
              </a:rPr>
              <a:t>Last entry served is with ID 503</a:t>
            </a:r>
          </a:p>
          <a:p>
            <a:pPr marL="285750" indent="-228600" defTabSz="914400">
              <a:buFont typeface="Arial" panose="020B0604020202020204" pitchFamily="34" charset="0"/>
              <a:buChar char="•"/>
            </a:pPr>
            <a:endParaRPr lang="en-US" sz="900" dirty="0">
              <a:latin typeface="+mn-lt"/>
              <a:cs typeface="+mn-cs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E3A798-AEE7-4136-BCFB-CBAE01689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576" y="1716581"/>
            <a:ext cx="5177792" cy="161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44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66391" y="286052"/>
            <a:ext cx="1650235" cy="2506881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8AF28-46EB-4BA9-A597-0FA7899B7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4" y="903081"/>
            <a:ext cx="2002054" cy="13358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35A807-AC1B-46BA-AFA9-4308E76022A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25213" y="2516347"/>
            <a:ext cx="2002055" cy="182050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buFont typeface="Arial" panose="020B0604020202020204" pitchFamily="34" charset="0"/>
              <a:buChar char="•"/>
            </a:pPr>
            <a:r>
              <a:rPr lang="en-US" sz="1000">
                <a:latin typeface="+mn-lt"/>
                <a:cs typeface="+mn-cs"/>
              </a:rPr>
              <a:t>So far, we got expected output from 20, 50 input data. We want simulate the model with 1000 or more data to make it more realistic.</a:t>
            </a:r>
          </a:p>
          <a:p>
            <a:pPr marL="285750" indent="-228600" defTabSz="914400">
              <a:buFont typeface="Arial" panose="020B0604020202020204" pitchFamily="34" charset="0"/>
              <a:buChar char="•"/>
            </a:pPr>
            <a:r>
              <a:rPr lang="en-US" sz="1000">
                <a:latin typeface="+mn-lt"/>
                <a:cs typeface="+mn-cs"/>
              </a:rPr>
              <a:t>We want to add new atomic models such as different pushing counter for different type of vaccine and run the simulation.</a:t>
            </a:r>
          </a:p>
          <a:p>
            <a:pPr marL="285750" indent="-228600" defTabSz="914400">
              <a:buFont typeface="Arial" panose="020B0604020202020204" pitchFamily="34" charset="0"/>
              <a:buChar char="•"/>
            </a:pPr>
            <a:endParaRPr lang="en-US" sz="1000">
              <a:latin typeface="+mn-lt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C53F11-1363-4684-9288-03FB26AB7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78" b="7136"/>
          <a:stretch/>
        </p:blipFill>
        <p:spPr>
          <a:xfrm>
            <a:off x="3496576" y="1069361"/>
            <a:ext cx="5177792" cy="291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51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65326" y="0"/>
            <a:ext cx="6213348" cy="51435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770" y="0"/>
            <a:ext cx="5966460" cy="51435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BF8FA-7F3B-4C0F-983C-352C984D6D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6723" y="1081453"/>
            <a:ext cx="5310553" cy="29805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1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cs typeface="+mj-cs"/>
              </a:rPr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3659084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115384-F564-46CD-AF00-439BF82BA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008" y="2201862"/>
            <a:ext cx="5713412" cy="739775"/>
          </a:xfrm>
        </p:spPr>
        <p:txBody>
          <a:bodyPr/>
          <a:lstStyle/>
          <a:p>
            <a:r>
              <a:rPr lang="en-US" dirty="0"/>
              <a:t>Background Motivation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9410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5B6B3-8B26-4081-8FAC-CF89CBEA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23" y="581218"/>
            <a:ext cx="8509349" cy="425578"/>
          </a:xfrm>
        </p:spPr>
        <p:txBody>
          <a:bodyPr/>
          <a:lstStyle/>
          <a:p>
            <a:r>
              <a:rPr lang="en-US" dirty="0"/>
              <a:t>Background Motivation 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9F1CD-98D2-4265-A01D-4A0253DA7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0846" y="2406748"/>
            <a:ext cx="3689899" cy="61793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Present pandemic situation forced us to rethink  about our traditional vaccination process and enforced us to rearrange the vaccination center set-up in a way to serve huge number of people within a short period of time. </a:t>
            </a:r>
            <a:endParaRPr lang="en-CA" dirty="0"/>
          </a:p>
        </p:txBody>
      </p:sp>
      <p:pic>
        <p:nvPicPr>
          <p:cNvPr id="12" name="Picture 1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C8DE1E0-D1D0-4056-9B70-AAB7C8E1D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435" y="871315"/>
            <a:ext cx="1840823" cy="1344997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87F3EAF-883F-4286-BDA1-DC5672FC0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138" y="2279639"/>
            <a:ext cx="1443534" cy="1996888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DE430D-B120-43F5-84E0-4085213F7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04" y="2393576"/>
            <a:ext cx="2291017" cy="2507877"/>
          </a:xfrm>
          <a:prstGeom prst="rect">
            <a:avLst/>
          </a:prstGeom>
        </p:spPr>
      </p:pic>
      <p:pic>
        <p:nvPicPr>
          <p:cNvPr id="26" name="Picture 25" descr="A group of people in a crowd&#10;&#10;Description automatically generated with low confidence">
            <a:extLst>
              <a:ext uri="{FF2B5EF4-FFF2-40B4-BE49-F238E27FC236}">
                <a16:creationId xmlns:a16="http://schemas.microsoft.com/office/drawing/2014/main" id="{7A2F87BB-3565-4DC9-9C22-B68918EAC4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8756" y="2955349"/>
            <a:ext cx="1443534" cy="957182"/>
          </a:xfrm>
          <a:prstGeom prst="rect">
            <a:avLst/>
          </a:prstGeom>
        </p:spPr>
      </p:pic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E8A945-A22D-4292-B500-5BFE993D9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8983" y="2941900"/>
            <a:ext cx="2189755" cy="957182"/>
          </a:xfrm>
          <a:prstGeom prst="rect">
            <a:avLst/>
          </a:prstGeom>
        </p:spPr>
      </p:pic>
      <p:pic>
        <p:nvPicPr>
          <p:cNvPr id="30" name="Picture 29" descr="A picture containing text, person, outdoor, crowd&#10;&#10;Description automatically generated">
            <a:extLst>
              <a:ext uri="{FF2B5EF4-FFF2-40B4-BE49-F238E27FC236}">
                <a16:creationId xmlns:a16="http://schemas.microsoft.com/office/drawing/2014/main" id="{6BB59C13-71BB-4213-A173-13B37AF858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8756" y="4098357"/>
            <a:ext cx="1443534" cy="953701"/>
          </a:xfrm>
          <a:prstGeom prst="rect">
            <a:avLst/>
          </a:prstGeom>
        </p:spPr>
      </p:pic>
      <p:pic>
        <p:nvPicPr>
          <p:cNvPr id="32" name="Picture 31" descr="A group of people in a crowd&#10;&#10;Description automatically generated with medium confidence">
            <a:extLst>
              <a:ext uri="{FF2B5EF4-FFF2-40B4-BE49-F238E27FC236}">
                <a16:creationId xmlns:a16="http://schemas.microsoft.com/office/drawing/2014/main" id="{35FC488E-6A95-46CB-83B6-E9B78E8234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7066" y="4098356"/>
            <a:ext cx="1511652" cy="955495"/>
          </a:xfrm>
          <a:prstGeom prst="rect">
            <a:avLst/>
          </a:prstGeom>
        </p:spPr>
      </p:pic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564FFF4C-B6BA-493A-91E0-32CE39CEE0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10"/>
          <a:stretch>
            <a:fillRect/>
          </a:stretch>
        </p:blipFill>
        <p:spPr>
          <a:xfrm>
            <a:off x="458599" y="1176256"/>
            <a:ext cx="2865469" cy="2393938"/>
          </a:xfrm>
          <a:ln>
            <a:solidFill>
              <a:schemeClr val="tx1"/>
            </a:solidFill>
          </a:ln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2D872CD2-FEF8-49C5-B094-E271E75F03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742" y="242047"/>
            <a:ext cx="3537944" cy="23939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1E3486A-5762-4FC2-B192-C6EE1870CB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80742" y="2815973"/>
            <a:ext cx="3776882" cy="2085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6E4E59-20C8-4E22-A71C-2E2119AE4494}"/>
              </a:ext>
            </a:extLst>
          </p:cNvPr>
          <p:cNvSpPr txBox="1"/>
          <p:nvPr/>
        </p:nvSpPr>
        <p:spPr>
          <a:xfrm>
            <a:off x="458599" y="3967244"/>
            <a:ext cx="198594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Rise in daily new cases are reported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93975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5B6B3-8B26-4081-8FAC-CF89CBEA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23" y="581218"/>
            <a:ext cx="8509349" cy="425578"/>
          </a:xfrm>
        </p:spPr>
        <p:txBody>
          <a:bodyPr/>
          <a:lstStyle/>
          <a:p>
            <a:r>
              <a:rPr lang="en-US" dirty="0"/>
              <a:t>Background Motivation 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9F1CD-98D2-4265-A01D-4A0253DA7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0846" y="2406748"/>
            <a:ext cx="3689899" cy="61793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Present pandemic situation forced us to rethink  about our traditional vaccination process and enforced us to rearrange the vaccination center set-up in a way to serve huge number of people within a short period of time. </a:t>
            </a:r>
            <a:endParaRPr lang="en-CA" dirty="0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564FFF4C-B6BA-493A-91E0-32CE39CEE0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8599" y="1176256"/>
            <a:ext cx="1181941" cy="987445"/>
          </a:xfr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2D872CD2-FEF8-49C5-B094-E271E75F0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0" y="1033692"/>
            <a:ext cx="1840822" cy="1245586"/>
          </a:xfrm>
          <a:prstGeom prst="rect">
            <a:avLst/>
          </a:prstGeom>
        </p:spPr>
      </p:pic>
      <p:pic>
        <p:nvPicPr>
          <p:cNvPr id="10" name="Picture 9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1E3486A-5762-4FC2-B192-C6EE1870C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783" y="939202"/>
            <a:ext cx="2312894" cy="1277110"/>
          </a:xfrm>
          <a:prstGeom prst="rect">
            <a:avLst/>
          </a:prstGeom>
        </p:spPr>
      </p:pic>
      <p:pic>
        <p:nvPicPr>
          <p:cNvPr id="26" name="Picture 25" descr="A group of people in a crowd&#10;&#10;Description automatically generated with low confidence">
            <a:extLst>
              <a:ext uri="{FF2B5EF4-FFF2-40B4-BE49-F238E27FC236}">
                <a16:creationId xmlns:a16="http://schemas.microsoft.com/office/drawing/2014/main" id="{7A2F87BB-3565-4DC9-9C22-B68918EAC4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8756" y="2955349"/>
            <a:ext cx="1443534" cy="957182"/>
          </a:xfrm>
          <a:prstGeom prst="rect">
            <a:avLst/>
          </a:prstGeom>
        </p:spPr>
      </p:pic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E8A945-A22D-4292-B500-5BFE993D9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8983" y="2941900"/>
            <a:ext cx="2189755" cy="957182"/>
          </a:xfrm>
          <a:prstGeom prst="rect">
            <a:avLst/>
          </a:prstGeom>
        </p:spPr>
      </p:pic>
      <p:pic>
        <p:nvPicPr>
          <p:cNvPr id="30" name="Picture 29" descr="A picture containing text, person, outdoor, crowd&#10;&#10;Description automatically generated">
            <a:extLst>
              <a:ext uri="{FF2B5EF4-FFF2-40B4-BE49-F238E27FC236}">
                <a16:creationId xmlns:a16="http://schemas.microsoft.com/office/drawing/2014/main" id="{6BB59C13-71BB-4213-A173-13B37AF858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8756" y="4098357"/>
            <a:ext cx="1443534" cy="953701"/>
          </a:xfrm>
          <a:prstGeom prst="rect">
            <a:avLst/>
          </a:prstGeom>
        </p:spPr>
      </p:pic>
      <p:pic>
        <p:nvPicPr>
          <p:cNvPr id="32" name="Picture 31" descr="A group of people in a crowd&#10;&#10;Description automatically generated with medium confidence">
            <a:extLst>
              <a:ext uri="{FF2B5EF4-FFF2-40B4-BE49-F238E27FC236}">
                <a16:creationId xmlns:a16="http://schemas.microsoft.com/office/drawing/2014/main" id="{35FC488E-6A95-46CB-83B6-E9B78E8234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7066" y="4098356"/>
            <a:ext cx="1511652" cy="955495"/>
          </a:xfrm>
          <a:prstGeom prst="rect">
            <a:avLst/>
          </a:prstGeom>
        </p:spPr>
      </p:pic>
      <p:pic>
        <p:nvPicPr>
          <p:cNvPr id="12" name="Picture 1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C8DE1E0-D1D0-4056-9B70-AAB7C8E1DB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72" y="996067"/>
            <a:ext cx="2723140" cy="28228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87F3EAF-883F-4286-BDA1-DC5672FC06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3217" y="385297"/>
            <a:ext cx="2876802" cy="40051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DE430D-B120-43F5-84E0-4085213F7F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20784" y="939202"/>
            <a:ext cx="2975538" cy="36622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A8AE53-8440-4D04-8697-E925324CF6E3}"/>
              </a:ext>
            </a:extLst>
          </p:cNvPr>
          <p:cNvSpPr txBox="1"/>
          <p:nvPr/>
        </p:nvSpPr>
        <p:spPr>
          <a:xfrm>
            <a:off x="143981" y="3912531"/>
            <a:ext cx="2362387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Authorities are recommended for booster dose, which likely to be needed annually like the flu vaccine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3684777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5B6B3-8B26-4081-8FAC-CF89CBEA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23" y="581218"/>
            <a:ext cx="8509349" cy="425578"/>
          </a:xfrm>
        </p:spPr>
        <p:txBody>
          <a:bodyPr/>
          <a:lstStyle/>
          <a:p>
            <a:r>
              <a:rPr lang="en-US" dirty="0"/>
              <a:t>Background Motivation 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9F1CD-98D2-4265-A01D-4A0253DA7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0846" y="2406748"/>
            <a:ext cx="3689899" cy="61793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Present pandemic situation forced us to rethink  about our traditional vaccination process and enforced us to rearrange the vaccination center set-up in a way to serve huge number of people within a short period of time. </a:t>
            </a:r>
            <a:endParaRPr lang="en-CA" dirty="0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564FFF4C-B6BA-493A-91E0-32CE39CEE0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8599" y="1176256"/>
            <a:ext cx="1181941" cy="987445"/>
          </a:xfr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2D872CD2-FEF8-49C5-B094-E271E75F0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033692"/>
            <a:ext cx="1840822" cy="1245586"/>
          </a:xfrm>
          <a:prstGeom prst="rect">
            <a:avLst/>
          </a:prstGeom>
        </p:spPr>
      </p:pic>
      <p:pic>
        <p:nvPicPr>
          <p:cNvPr id="10" name="Picture 9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1E3486A-5762-4FC2-B192-C6EE1870C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783" y="939202"/>
            <a:ext cx="2312894" cy="1277110"/>
          </a:xfrm>
          <a:prstGeom prst="rect">
            <a:avLst/>
          </a:prstGeom>
        </p:spPr>
      </p:pic>
      <p:pic>
        <p:nvPicPr>
          <p:cNvPr id="12" name="Picture 1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C8DE1E0-D1D0-4056-9B70-AAB7C8E1D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435" y="871315"/>
            <a:ext cx="1840823" cy="1344997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87F3EAF-883F-4286-BDA1-DC5672FC0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3138" y="2279639"/>
            <a:ext cx="1443534" cy="1996888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DE430D-B120-43F5-84E0-4085213F7F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04" y="2393576"/>
            <a:ext cx="2291017" cy="2507877"/>
          </a:xfrm>
          <a:prstGeom prst="rect">
            <a:avLst/>
          </a:prstGeom>
        </p:spPr>
      </p:pic>
      <p:pic>
        <p:nvPicPr>
          <p:cNvPr id="26" name="Picture 25" descr="A group of people in a crowd&#10;&#10;Description automatically generated with low confidence">
            <a:extLst>
              <a:ext uri="{FF2B5EF4-FFF2-40B4-BE49-F238E27FC236}">
                <a16:creationId xmlns:a16="http://schemas.microsoft.com/office/drawing/2014/main" id="{7A2F87BB-3565-4DC9-9C22-B68918EAC4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8026" y="1004066"/>
            <a:ext cx="2785230" cy="1846837"/>
          </a:xfrm>
          <a:prstGeom prst="rect">
            <a:avLst/>
          </a:prstGeom>
        </p:spPr>
      </p:pic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E8A945-A22D-4292-B500-5BFE993D9A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7752" y="1004066"/>
            <a:ext cx="4174835" cy="1824897"/>
          </a:xfrm>
          <a:prstGeom prst="rect">
            <a:avLst/>
          </a:prstGeom>
        </p:spPr>
      </p:pic>
      <p:pic>
        <p:nvPicPr>
          <p:cNvPr id="30" name="Picture 29" descr="A picture containing text, person, outdoor, crowd&#10;&#10;Description automatically generated">
            <a:extLst>
              <a:ext uri="{FF2B5EF4-FFF2-40B4-BE49-F238E27FC236}">
                <a16:creationId xmlns:a16="http://schemas.microsoft.com/office/drawing/2014/main" id="{6BB59C13-71BB-4213-A173-13B37AF85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0474" y="2941763"/>
            <a:ext cx="2966210" cy="1959689"/>
          </a:xfrm>
          <a:prstGeom prst="rect">
            <a:avLst/>
          </a:prstGeom>
        </p:spPr>
      </p:pic>
      <p:pic>
        <p:nvPicPr>
          <p:cNvPr id="32" name="Picture 31" descr="A group of people in a crowd&#10;&#10;Description automatically generated with medium confidence">
            <a:extLst>
              <a:ext uri="{FF2B5EF4-FFF2-40B4-BE49-F238E27FC236}">
                <a16:creationId xmlns:a16="http://schemas.microsoft.com/office/drawing/2014/main" id="{35FC488E-6A95-46CB-83B6-E9B78E8234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1807" y="2941764"/>
            <a:ext cx="3159201" cy="19968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99D8EC-9390-481B-A731-2AAD1AFCB67C}"/>
              </a:ext>
            </a:extLst>
          </p:cNvPr>
          <p:cNvSpPr txBox="1"/>
          <p:nvPr/>
        </p:nvSpPr>
        <p:spPr>
          <a:xfrm>
            <a:off x="192377" y="2995726"/>
            <a:ext cx="1662974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Highly populated countries required effective vaccination process that can serve huge population within a short time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2491383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5B6B3-8B26-4081-8FAC-CF89CBEA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23" y="581218"/>
            <a:ext cx="8509349" cy="425578"/>
          </a:xfrm>
        </p:spPr>
        <p:txBody>
          <a:bodyPr/>
          <a:lstStyle/>
          <a:p>
            <a:r>
              <a:rPr lang="en-US" dirty="0"/>
              <a:t>Background Motivation 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9F1CD-98D2-4265-A01D-4A0253DA7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0846" y="2406748"/>
            <a:ext cx="3689899" cy="61793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Present pandemic situation forced us to rethink  about our traditional vaccination process and enforced us to rearrange the vaccination center set-ups in a way to serve huge number of people within a short period of time. </a:t>
            </a:r>
            <a:endParaRPr lang="en-CA" dirty="0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564FFF4C-B6BA-493A-91E0-32CE39CEE0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8599" y="1176256"/>
            <a:ext cx="1181941" cy="987445"/>
          </a:xfr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2D872CD2-FEF8-49C5-B094-E271E75F0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033692"/>
            <a:ext cx="1840822" cy="1245586"/>
          </a:xfrm>
          <a:prstGeom prst="rect">
            <a:avLst/>
          </a:prstGeom>
        </p:spPr>
      </p:pic>
      <p:pic>
        <p:nvPicPr>
          <p:cNvPr id="10" name="Picture 9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1E3486A-5762-4FC2-B192-C6EE1870C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783" y="939202"/>
            <a:ext cx="2312894" cy="1277110"/>
          </a:xfrm>
          <a:prstGeom prst="rect">
            <a:avLst/>
          </a:prstGeom>
        </p:spPr>
      </p:pic>
      <p:pic>
        <p:nvPicPr>
          <p:cNvPr id="12" name="Picture 1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C8DE1E0-D1D0-4056-9B70-AAB7C8E1D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435" y="871315"/>
            <a:ext cx="1840823" cy="1344997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87F3EAF-883F-4286-BDA1-DC5672FC0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3138" y="2279639"/>
            <a:ext cx="1443534" cy="1996888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DE430D-B120-43F5-84E0-4085213F7F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04" y="2393576"/>
            <a:ext cx="2291017" cy="2507877"/>
          </a:xfrm>
          <a:prstGeom prst="rect">
            <a:avLst/>
          </a:prstGeom>
        </p:spPr>
      </p:pic>
      <p:pic>
        <p:nvPicPr>
          <p:cNvPr id="26" name="Picture 25" descr="A group of people in a crowd&#10;&#10;Description automatically generated with low confidence">
            <a:extLst>
              <a:ext uri="{FF2B5EF4-FFF2-40B4-BE49-F238E27FC236}">
                <a16:creationId xmlns:a16="http://schemas.microsoft.com/office/drawing/2014/main" id="{7A2F87BB-3565-4DC9-9C22-B68918EAC4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8756" y="2955349"/>
            <a:ext cx="1443534" cy="957182"/>
          </a:xfrm>
          <a:prstGeom prst="rect">
            <a:avLst/>
          </a:prstGeom>
        </p:spPr>
      </p:pic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E8A945-A22D-4292-B500-5BFE993D9A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8983" y="2941900"/>
            <a:ext cx="2189755" cy="957182"/>
          </a:xfrm>
          <a:prstGeom prst="rect">
            <a:avLst/>
          </a:prstGeom>
        </p:spPr>
      </p:pic>
      <p:pic>
        <p:nvPicPr>
          <p:cNvPr id="30" name="Picture 29" descr="A picture containing text, person, outdoor, crowd&#10;&#10;Description automatically generated">
            <a:extLst>
              <a:ext uri="{FF2B5EF4-FFF2-40B4-BE49-F238E27FC236}">
                <a16:creationId xmlns:a16="http://schemas.microsoft.com/office/drawing/2014/main" id="{6BB59C13-71BB-4213-A173-13B37AF85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8756" y="4098357"/>
            <a:ext cx="1443534" cy="953701"/>
          </a:xfrm>
          <a:prstGeom prst="rect">
            <a:avLst/>
          </a:prstGeom>
        </p:spPr>
      </p:pic>
      <p:pic>
        <p:nvPicPr>
          <p:cNvPr id="32" name="Picture 31" descr="A group of people in a crowd&#10;&#10;Description automatically generated with medium confidence">
            <a:extLst>
              <a:ext uri="{FF2B5EF4-FFF2-40B4-BE49-F238E27FC236}">
                <a16:creationId xmlns:a16="http://schemas.microsoft.com/office/drawing/2014/main" id="{35FC488E-6A95-46CB-83B6-E9B78E8234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7066" y="4098356"/>
            <a:ext cx="1511652" cy="95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8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115384-F564-46CD-AF00-439BF82BA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008" y="2201862"/>
            <a:ext cx="5713412" cy="739775"/>
          </a:xfrm>
        </p:spPr>
        <p:txBody>
          <a:bodyPr/>
          <a:lstStyle/>
          <a:p>
            <a:r>
              <a:rPr lang="en-US" dirty="0"/>
              <a:t>Model definition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4941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14495D-9BB5-4736-8A24-95EA01867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58" y="301435"/>
            <a:ext cx="7155795" cy="3980468"/>
          </a:xfrm>
          <a:prstGeom prst="rect">
            <a:avLst/>
          </a:prstGeom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C9869940-4CD7-4853-B6E2-23E9E317737B}"/>
              </a:ext>
            </a:extLst>
          </p:cNvPr>
          <p:cNvSpPr/>
          <p:nvPr/>
        </p:nvSpPr>
        <p:spPr>
          <a:xfrm>
            <a:off x="356347" y="2418856"/>
            <a:ext cx="914400" cy="612648"/>
          </a:xfrm>
          <a:prstGeom prst="wedgeEllipseCallout">
            <a:avLst>
              <a:gd name="adj1" fmla="val 49020"/>
              <a:gd name="adj2" fmla="val 76767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People enter the center in this way</a:t>
            </a:r>
            <a:endParaRPr lang="en-CA" sz="900" dirty="0">
              <a:solidFill>
                <a:schemeClr val="tx1"/>
              </a:solidFill>
            </a:endParaRP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FA31440E-523E-4EED-BF5E-4931307278AE}"/>
              </a:ext>
            </a:extLst>
          </p:cNvPr>
          <p:cNvSpPr/>
          <p:nvPr/>
        </p:nvSpPr>
        <p:spPr>
          <a:xfrm>
            <a:off x="1093694" y="4131921"/>
            <a:ext cx="1515036" cy="870383"/>
          </a:xfrm>
          <a:prstGeom prst="wedgeEllipseCallout">
            <a:avLst>
              <a:gd name="adj1" fmla="val 57843"/>
              <a:gd name="adj2" fmla="val -102118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Queue will add new entry if the desk is busy till the queue is full</a:t>
            </a:r>
            <a:endParaRPr lang="en-CA" sz="900" dirty="0">
              <a:solidFill>
                <a:schemeClr val="tx1"/>
              </a:solidFill>
            </a:endParaRP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62DBD40D-98B3-4C98-897C-14188C4B86F3}"/>
              </a:ext>
            </a:extLst>
          </p:cNvPr>
          <p:cNvSpPr/>
          <p:nvPr/>
        </p:nvSpPr>
        <p:spPr>
          <a:xfrm>
            <a:off x="4394942" y="2418856"/>
            <a:ext cx="1064564" cy="306324"/>
          </a:xfrm>
          <a:prstGeom prst="wedgeEllipseCallout">
            <a:avLst>
              <a:gd name="adj1" fmla="val -28186"/>
              <a:gd name="adj2" fmla="val 76767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Are you registered?</a:t>
            </a:r>
            <a:endParaRPr lang="en-CA" sz="900" dirty="0">
              <a:solidFill>
                <a:schemeClr val="tx1"/>
              </a:solidFill>
            </a:endParaRP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A588810E-50F6-4F85-83FE-26BCF82355AC}"/>
              </a:ext>
            </a:extLst>
          </p:cNvPr>
          <p:cNvSpPr/>
          <p:nvPr/>
        </p:nvSpPr>
        <p:spPr>
          <a:xfrm>
            <a:off x="3684493" y="2617649"/>
            <a:ext cx="522201" cy="215062"/>
          </a:xfrm>
          <a:prstGeom prst="wedgeEllipseCallout">
            <a:avLst>
              <a:gd name="adj1" fmla="val 34972"/>
              <a:gd name="adj2" fmla="val 85547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yes</a:t>
            </a:r>
            <a:endParaRPr lang="en-CA" sz="900" dirty="0">
              <a:solidFill>
                <a:schemeClr val="tx1"/>
              </a:solidFill>
            </a:endParaRPr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C9A59040-F805-4F34-8B7E-5F56BDEED96D}"/>
              </a:ext>
            </a:extLst>
          </p:cNvPr>
          <p:cNvSpPr/>
          <p:nvPr/>
        </p:nvSpPr>
        <p:spPr>
          <a:xfrm>
            <a:off x="4572000" y="3442447"/>
            <a:ext cx="759759" cy="477234"/>
          </a:xfrm>
          <a:prstGeom prst="wedgeEllipseCallout">
            <a:avLst>
              <a:gd name="adj1" fmla="val 41892"/>
              <a:gd name="adj2" fmla="val -86817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If yes, go this way </a:t>
            </a:r>
            <a:endParaRPr lang="en-CA" sz="900" dirty="0">
              <a:solidFill>
                <a:schemeClr val="tx1"/>
              </a:solidFill>
            </a:endParaRPr>
          </a:p>
        </p:txBody>
      </p: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642EB5AE-103A-445B-9FB2-79A045C4FCB9}"/>
              </a:ext>
            </a:extLst>
          </p:cNvPr>
          <p:cNvSpPr/>
          <p:nvPr/>
        </p:nvSpPr>
        <p:spPr>
          <a:xfrm>
            <a:off x="4799477" y="1705178"/>
            <a:ext cx="1064564" cy="584947"/>
          </a:xfrm>
          <a:prstGeom prst="wedgeEllipseCallout">
            <a:avLst>
              <a:gd name="adj1" fmla="val -82887"/>
              <a:gd name="adj2" fmla="val 48433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If no, go to registration desk </a:t>
            </a:r>
            <a:endParaRPr lang="en-CA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1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14495D-9BB5-4736-8A24-95EA01867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58" y="301435"/>
            <a:ext cx="7155795" cy="3980468"/>
          </a:xfrm>
          <a:prstGeom prst="rect">
            <a:avLst/>
          </a:prstGeom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C9869940-4CD7-4853-B6E2-23E9E317737B}"/>
              </a:ext>
            </a:extLst>
          </p:cNvPr>
          <p:cNvSpPr/>
          <p:nvPr/>
        </p:nvSpPr>
        <p:spPr>
          <a:xfrm>
            <a:off x="2770093" y="540570"/>
            <a:ext cx="1506072" cy="612648"/>
          </a:xfrm>
          <a:prstGeom prst="wedgeEllipseCallout">
            <a:avLst>
              <a:gd name="adj1" fmla="val 49020"/>
              <a:gd name="adj2" fmla="val 76767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Queue will add new entry if the desk is busy till the queue is full</a:t>
            </a:r>
            <a:endParaRPr lang="en-CA" sz="900" dirty="0">
              <a:solidFill>
                <a:schemeClr val="tx1"/>
              </a:solidFill>
            </a:endParaRP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FA31440E-523E-4EED-BF5E-4931307278AE}"/>
              </a:ext>
            </a:extLst>
          </p:cNvPr>
          <p:cNvSpPr/>
          <p:nvPr/>
        </p:nvSpPr>
        <p:spPr>
          <a:xfrm>
            <a:off x="168087" y="993558"/>
            <a:ext cx="1402977" cy="870383"/>
          </a:xfrm>
          <a:prstGeom prst="wedgeEllipseCallout">
            <a:avLst>
              <a:gd name="adj1" fmla="val 65387"/>
              <a:gd name="adj2" fmla="val 11437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Registration process will be completed, and new registration number will be given</a:t>
            </a:r>
            <a:endParaRPr lang="en-CA" sz="900" dirty="0">
              <a:solidFill>
                <a:schemeClr val="tx1"/>
              </a:solidFill>
            </a:endParaRP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62DBD40D-98B3-4C98-897C-14188C4B86F3}"/>
              </a:ext>
            </a:extLst>
          </p:cNvPr>
          <p:cNvSpPr/>
          <p:nvPr/>
        </p:nvSpPr>
        <p:spPr>
          <a:xfrm>
            <a:off x="281265" y="2314393"/>
            <a:ext cx="1064564" cy="758259"/>
          </a:xfrm>
          <a:prstGeom prst="wedgeEllipseCallout">
            <a:avLst>
              <a:gd name="adj1" fmla="val 105708"/>
              <a:gd name="adj2" fmla="val 18157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Registered person will be added to the queue </a:t>
            </a:r>
            <a:endParaRPr lang="en-CA" sz="900" dirty="0">
              <a:solidFill>
                <a:schemeClr val="tx1"/>
              </a:solidFill>
            </a:endParaRPr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C9A59040-F805-4F34-8B7E-5F56BDEED96D}"/>
              </a:ext>
            </a:extLst>
          </p:cNvPr>
          <p:cNvSpPr/>
          <p:nvPr/>
        </p:nvSpPr>
        <p:spPr>
          <a:xfrm>
            <a:off x="4572000" y="2218765"/>
            <a:ext cx="961465" cy="572863"/>
          </a:xfrm>
          <a:prstGeom prst="wedgeEllipseCallout">
            <a:avLst>
              <a:gd name="adj1" fmla="val -48373"/>
              <a:gd name="adj2" fmla="val 66748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Are you registered?</a:t>
            </a:r>
            <a:endParaRPr lang="en-CA" sz="900" dirty="0">
              <a:solidFill>
                <a:schemeClr val="tx1"/>
              </a:solidFill>
            </a:endParaRP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E98319D3-F003-4D42-9D06-4BE0E1A66D84}"/>
              </a:ext>
            </a:extLst>
          </p:cNvPr>
          <p:cNvSpPr/>
          <p:nvPr/>
        </p:nvSpPr>
        <p:spPr>
          <a:xfrm>
            <a:off x="3657600" y="2557763"/>
            <a:ext cx="515470" cy="233865"/>
          </a:xfrm>
          <a:prstGeom prst="wedgeEllipseCallout">
            <a:avLst>
              <a:gd name="adj1" fmla="val 31609"/>
              <a:gd name="adj2" fmla="val 94326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yes</a:t>
            </a:r>
            <a:endParaRPr lang="en-CA" sz="900" dirty="0">
              <a:solidFill>
                <a:schemeClr val="tx1"/>
              </a:solidFill>
            </a:endParaRP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5C8A4048-CECC-4A2B-B5BD-0E470FA2DFE8}"/>
              </a:ext>
            </a:extLst>
          </p:cNvPr>
          <p:cNvSpPr/>
          <p:nvPr/>
        </p:nvSpPr>
        <p:spPr>
          <a:xfrm>
            <a:off x="4572000" y="3517916"/>
            <a:ext cx="759759" cy="330194"/>
          </a:xfrm>
          <a:prstGeom prst="wedgeEllipseCallout">
            <a:avLst>
              <a:gd name="adj1" fmla="val 27733"/>
              <a:gd name="adj2" fmla="val -125164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Go this way </a:t>
            </a:r>
            <a:endParaRPr lang="en-CA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95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arleto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1C00"/>
      </a:accent1>
      <a:accent2>
        <a:srgbClr val="782BDB"/>
      </a:accent2>
      <a:accent3>
        <a:srgbClr val="FFE600"/>
      </a:accent3>
      <a:accent4>
        <a:srgbClr val="F36F14"/>
      </a:accent4>
      <a:accent5>
        <a:srgbClr val="038044"/>
      </a:accent5>
      <a:accent6>
        <a:srgbClr val="1166AA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3545</TotalTime>
  <Words>512</Words>
  <Application>Microsoft Office PowerPoint</Application>
  <PresentationFormat>On-screen Show (16:9)</PresentationFormat>
  <Paragraphs>52</Paragraphs>
  <Slides>16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Visio</vt:lpstr>
      <vt:lpstr>Modeling and Simulation of a vaccination center. </vt:lpstr>
      <vt:lpstr>Background Motivation </vt:lpstr>
      <vt:lpstr>Background Motivation </vt:lpstr>
      <vt:lpstr>Background Motivation </vt:lpstr>
      <vt:lpstr>Background Motivation </vt:lpstr>
      <vt:lpstr>Background Motivation </vt:lpstr>
      <vt:lpstr>Model definition</vt:lpstr>
      <vt:lpstr>PowerPoint Presentation</vt:lpstr>
      <vt:lpstr>PowerPoint Presentation</vt:lpstr>
      <vt:lpstr>PowerPoint Presentation</vt:lpstr>
      <vt:lpstr>Simulation/ Experiment with the model</vt:lpstr>
      <vt:lpstr>Block diagram of vaccination center, Coupled model and atomic model for testing</vt:lpstr>
      <vt:lpstr>Experimental setup</vt:lpstr>
      <vt:lpstr>Experimental result</vt:lpstr>
      <vt:lpstr>Conclusion</vt:lpstr>
      <vt:lpstr>Question?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Ryan</dc:creator>
  <cp:lastModifiedBy>S Abir</cp:lastModifiedBy>
  <cp:revision>49</cp:revision>
  <dcterms:created xsi:type="dcterms:W3CDTF">2021-06-22T15:43:15Z</dcterms:created>
  <dcterms:modified xsi:type="dcterms:W3CDTF">2021-12-06T20:42:10Z</dcterms:modified>
</cp:coreProperties>
</file>